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62" r:id="rId2"/>
    <p:sldId id="265" r:id="rId3"/>
    <p:sldId id="288" r:id="rId4"/>
    <p:sldId id="281" r:id="rId5"/>
    <p:sldId id="274" r:id="rId6"/>
    <p:sldId id="271" r:id="rId7"/>
    <p:sldId id="266" r:id="rId8"/>
    <p:sldId id="289" r:id="rId9"/>
    <p:sldId id="280" r:id="rId10"/>
    <p:sldId id="270" r:id="rId11"/>
    <p:sldId id="277" r:id="rId12"/>
    <p:sldId id="282" r:id="rId13"/>
    <p:sldId id="286" r:id="rId14"/>
    <p:sldId id="285" r:id="rId15"/>
    <p:sldId id="287" r:id="rId16"/>
    <p:sldId id="261" r:id="rId17"/>
  </p:sldIdLst>
  <p:sldSz cx="9721850" cy="6858000"/>
  <p:notesSz cx="9144000" cy="6858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06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8" autoAdjust="0"/>
    <p:restoredTop sz="94660"/>
  </p:normalViewPr>
  <p:slideViewPr>
    <p:cSldViewPr>
      <p:cViewPr>
        <p:scale>
          <a:sx n="76" d="100"/>
          <a:sy n="76" d="100"/>
        </p:scale>
        <p:origin x="-1074" y="12"/>
      </p:cViewPr>
      <p:guideLst>
        <p:guide orient="horz" pos="2160"/>
        <p:guide pos="306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D08154-AC4A-4DC9-ACC7-FF49716CECE1}" type="datetimeFigureOut">
              <a:rPr lang="pt-BR" smtClean="0"/>
              <a:pPr/>
              <a:t>18/03/2021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2C2EA4-19BE-4A74-B2A3-8A264B9F0B4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3732271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FE3BC4-F49A-4139-BD18-75F93AE5D603}" type="datetimeFigureOut">
              <a:rPr lang="pt-BR" smtClean="0"/>
              <a:pPr/>
              <a:t>18/03/2021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749550" y="514350"/>
            <a:ext cx="36449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1C0C53-1201-4F7A-8B75-3EFFF1A9AEC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050501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1C0C53-1201-4F7A-8B75-3EFFF1A9AECC}" type="slidenum">
              <a:rPr lang="pt-BR" smtClean="0"/>
              <a:pPr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47580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1C0C53-1201-4F7A-8B75-3EFFF1A9AECC}" type="slidenum">
              <a:rPr lang="pt-BR" smtClean="0"/>
              <a:pPr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155804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29139" y="2130428"/>
            <a:ext cx="8263573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458278" y="3886200"/>
            <a:ext cx="6805295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DEDD9-CCEB-40A2-8DCB-9A90EBEC3CF5}" type="datetime1">
              <a:rPr lang="pt-BR" smtClean="0"/>
              <a:pPr/>
              <a:t>18/03/2021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4F731-6E84-40FA-973A-2E8C119B366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FD42C-5892-4BA9-ACC0-84A8D433BAAF}" type="datetime1">
              <a:rPr lang="pt-BR" smtClean="0"/>
              <a:pPr/>
              <a:t>18/03/2021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4F731-6E84-40FA-973A-2E8C119B366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7048341" y="274639"/>
            <a:ext cx="2187416" cy="5851524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86092" y="274639"/>
            <a:ext cx="6400218" cy="5851524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F61E-3D8D-4728-B4A1-A4EB9B4C21AE}" type="datetime1">
              <a:rPr lang="pt-BR" smtClean="0"/>
              <a:pPr/>
              <a:t>18/03/2021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4F731-6E84-40FA-973A-2E8C119B366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FB5B1-39FF-488D-9E57-9CE2499AC705}" type="datetime1">
              <a:rPr lang="pt-BR" smtClean="0"/>
              <a:pPr/>
              <a:t>18/03/2021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4F731-6E84-40FA-973A-2E8C119B366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67959" y="4406901"/>
            <a:ext cx="8263573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67959" y="2906714"/>
            <a:ext cx="8263573" cy="150018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B1A3D-2CFA-40D7-8A56-3EAC8D363945}" type="datetime1">
              <a:rPr lang="pt-BR" smtClean="0"/>
              <a:pPr/>
              <a:t>18/03/2021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4F731-6E84-40FA-973A-2E8C119B366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86093" y="1600202"/>
            <a:ext cx="429381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941940" y="1600202"/>
            <a:ext cx="429381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174A6-C1EF-4ABC-BC60-84466E4E82BC}" type="datetime1">
              <a:rPr lang="pt-BR" smtClean="0"/>
              <a:pPr/>
              <a:t>18/03/2021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4F731-6E84-40FA-973A-2E8C119B366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86094" y="1535113"/>
            <a:ext cx="429550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86094" y="2174875"/>
            <a:ext cx="429550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938567" y="1535113"/>
            <a:ext cx="429719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938567" y="2174875"/>
            <a:ext cx="429719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1DF43-685A-4364-93CA-4842599DF2D5}" type="datetime1">
              <a:rPr lang="pt-BR" smtClean="0"/>
              <a:pPr/>
              <a:t>18/03/2021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4F731-6E84-40FA-973A-2E8C119B366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39F45-1FC9-460C-9158-D4FE9AA79EF3}" type="datetime1">
              <a:rPr lang="pt-BR" smtClean="0"/>
              <a:pPr/>
              <a:t>18/03/2021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4F731-6E84-40FA-973A-2E8C119B366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80389-CC68-43A5-8C72-5FDC76A6A1FA}" type="datetime1">
              <a:rPr lang="pt-BR" smtClean="0"/>
              <a:pPr/>
              <a:t>18/03/2021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4F731-6E84-40FA-973A-2E8C119B366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86094" y="273051"/>
            <a:ext cx="319842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00973" y="273052"/>
            <a:ext cx="543478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86094" y="1435102"/>
            <a:ext cx="319842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CD4E8-0A7D-412B-BAC8-F18B486809FE}" type="datetime1">
              <a:rPr lang="pt-BR" smtClean="0"/>
              <a:pPr/>
              <a:t>18/03/2021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4F731-6E84-40FA-973A-2E8C119B366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05550" y="4800601"/>
            <a:ext cx="583311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905550" y="612775"/>
            <a:ext cx="583311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905550" y="5367339"/>
            <a:ext cx="583311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129CD-E112-4386-9720-C0D21597C0B5}" type="datetime1">
              <a:rPr lang="pt-BR" smtClean="0"/>
              <a:pPr/>
              <a:t>18/03/2021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4F731-6E84-40FA-973A-2E8C119B366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86093" y="274638"/>
            <a:ext cx="874966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86093" y="1600202"/>
            <a:ext cx="8749665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86092" y="6356351"/>
            <a:ext cx="2268432" cy="3651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E01BE8-6E1E-42BD-B2E2-A7EEED951B5E}" type="datetime1">
              <a:rPr lang="pt-BR" smtClean="0"/>
              <a:pPr/>
              <a:t>18/03/2021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321632" y="6356351"/>
            <a:ext cx="3078586" cy="3651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967326" y="6356351"/>
            <a:ext cx="2268432" cy="3651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F4F731-6E84-40FA-973A-2E8C119B366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legislacao.planalto.gov.br/legisla/legislacao.nsf/Viw_Identificacao/emc%2019-1998?OpenDocument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hyperlink" Target="http://www.planalto.gov.br/ccivil_03/constituicao/Constituicao.htm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 descr="TEMPLADE-RETRATO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3941" y="-11953"/>
            <a:ext cx="9721849" cy="6869953"/>
          </a:xfrm>
          <a:prstGeom prst="rect">
            <a:avLst/>
          </a:prstGeom>
        </p:spPr>
      </p:pic>
      <p:sp>
        <p:nvSpPr>
          <p:cNvPr id="9" name="CaixaDeTexto 8"/>
          <p:cNvSpPr txBox="1"/>
          <p:nvPr/>
        </p:nvSpPr>
        <p:spPr>
          <a:xfrm>
            <a:off x="3361297" y="116632"/>
            <a:ext cx="63605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IMPORTÂNCIA DAS OUVIDORIAS COMO CANAL DE COMUNICAÇÃO DO CIDADÃO COM ADMINISTRAÇÃO PÚBLICA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3717917" y="5000636"/>
            <a:ext cx="52149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 NACIONAL DO OUVIDOR</a:t>
            </a:r>
            <a:endParaRPr lang="pt-BR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684461" y="5109712"/>
            <a:ext cx="26768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 DE MARÇO</a:t>
            </a:r>
          </a:p>
          <a:p>
            <a:pPr algn="ctr"/>
            <a:r>
              <a:rPr lang="pt-BR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2021</a:t>
            </a:r>
            <a:endParaRPr lang="pt-BR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68698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3646479" y="857232"/>
            <a:ext cx="30003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chemeClr val="bg1"/>
                </a:solidFill>
                <a:latin typeface="Antenna Medium" pitchFamily="50" charset="0"/>
              </a:rPr>
              <a:t>Sumário</a:t>
            </a:r>
            <a:endParaRPr lang="pt-BR" sz="2000" b="1" dirty="0">
              <a:solidFill>
                <a:schemeClr val="bg1"/>
              </a:solidFill>
              <a:latin typeface="Antenna Medium" pitchFamily="50" charset="0"/>
            </a:endParaRPr>
          </a:p>
        </p:txBody>
      </p:sp>
      <p:pic>
        <p:nvPicPr>
          <p:cNvPr id="5" name="Imagem 4" descr="pagina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1953"/>
            <a:ext cx="9721850" cy="6869953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429041" y="3423023"/>
            <a:ext cx="871296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Lei </a:t>
            </a:r>
            <a:r>
              <a:rPr lang="pt-BR" sz="24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n. 13.460/2017</a:t>
            </a:r>
            <a:r>
              <a:rPr lang="pt-BR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Código </a:t>
            </a:r>
            <a:r>
              <a:rPr lang="pt-BR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Defesa dos Usuários do Serviço Público. </a:t>
            </a:r>
            <a:r>
              <a:rPr lang="pt-BR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Reconhece </a:t>
            </a:r>
            <a:r>
              <a:rPr lang="pt-BR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ouvidoria pública como instituição essencial à boa prestação dos serviços públicos, e prevê a existência das ouvidorias em todos os Poderes e todas as esferas federativas</a:t>
            </a:r>
            <a:r>
              <a:rPr lang="pt-BR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pt-BR" sz="24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Regulamentada pelo Decreto nº 46.622/19</a:t>
            </a:r>
            <a:endParaRPr lang="pt-BR" sz="2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574645" y="1142984"/>
            <a:ext cx="857181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Lei </a:t>
            </a:r>
            <a:r>
              <a:rPr lang="pt-BR" sz="24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nº 12.527/2011</a:t>
            </a:r>
            <a:r>
              <a:rPr lang="pt-BR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Lei </a:t>
            </a:r>
            <a:r>
              <a:rPr lang="pt-BR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Acesso à Informação (LAI). </a:t>
            </a:r>
            <a:r>
              <a:rPr lang="pt-BR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determina amplo </a:t>
            </a:r>
            <a:r>
              <a:rPr lang="pt-BR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acesso à informação e sua divulgação, de forma que a gestão da </a:t>
            </a:r>
            <a:r>
              <a:rPr lang="pt-BR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pública </a:t>
            </a:r>
            <a:r>
              <a:rPr lang="pt-BR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ocorra com </a:t>
            </a:r>
            <a:r>
              <a:rPr lang="pt-BR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transparência.</a:t>
            </a:r>
          </a:p>
          <a:p>
            <a:pPr algn="just"/>
            <a:endParaRPr lang="pt-BR" sz="24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Regulamentada pelo Decreto nº 46.475/18</a:t>
            </a:r>
            <a:endParaRPr lang="pt-BR" sz="2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34648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3646479" y="857232"/>
            <a:ext cx="30003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chemeClr val="bg1"/>
                </a:solidFill>
                <a:latin typeface="Antenna Medium" pitchFamily="50" charset="0"/>
              </a:rPr>
              <a:t>Sumário</a:t>
            </a:r>
            <a:endParaRPr lang="pt-BR" sz="2000" b="1" dirty="0">
              <a:solidFill>
                <a:schemeClr val="bg1"/>
              </a:solidFill>
              <a:latin typeface="Antenna Medium" pitchFamily="50" charset="0"/>
            </a:endParaRPr>
          </a:p>
        </p:txBody>
      </p:sp>
      <p:pic>
        <p:nvPicPr>
          <p:cNvPr id="5" name="Imagem 4" descr="pagina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1953"/>
            <a:ext cx="9721850" cy="6869953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574645" y="1500174"/>
            <a:ext cx="7858180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b="1" dirty="0" smtClean="0">
                <a:solidFill>
                  <a:schemeClr val="accent1">
                    <a:lumMod val="50000"/>
                  </a:schemeClr>
                </a:solidFill>
              </a:rPr>
              <a:t>transparência ativa</a:t>
            </a:r>
            <a:r>
              <a:rPr lang="pt-BR" sz="2400" dirty="0" smtClean="0">
                <a:solidFill>
                  <a:schemeClr val="accent1">
                    <a:lumMod val="50000"/>
                  </a:schemeClr>
                </a:solidFill>
              </a:rPr>
              <a:t>: disponibilização espontânea de informações de interesse geral ou coletivo, independente de requerimento.</a:t>
            </a:r>
          </a:p>
          <a:p>
            <a:pPr algn="just"/>
            <a:endParaRPr lang="pt-BR" sz="20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endParaRPr lang="pt-BR" sz="20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endParaRPr lang="pt-BR" sz="20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endParaRPr lang="pt-BR" sz="20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endParaRPr lang="pt-BR" sz="20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pt-BR" sz="2400" b="1" dirty="0" smtClean="0">
                <a:solidFill>
                  <a:schemeClr val="accent1">
                    <a:lumMod val="50000"/>
                  </a:schemeClr>
                </a:solidFill>
              </a:rPr>
              <a:t>transparência passiva</a:t>
            </a:r>
            <a:r>
              <a:rPr lang="pt-BR" sz="2400" dirty="0" smtClean="0">
                <a:solidFill>
                  <a:schemeClr val="accent1">
                    <a:lumMod val="50000"/>
                  </a:schemeClr>
                </a:solidFill>
              </a:rPr>
              <a:t>: fornecimento de informações solicitadas por qualquer cidadão mediante simples pedido de acesso. </a:t>
            </a:r>
            <a:endParaRPr lang="pt-BR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4" name="Picture 2" descr="e-SIC.RJ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46809" y="5143512"/>
            <a:ext cx="1143008" cy="1000132"/>
          </a:xfrm>
          <a:prstGeom prst="rect">
            <a:avLst/>
          </a:prstGeom>
          <a:noFill/>
        </p:spPr>
      </p:pic>
      <p:pic>
        <p:nvPicPr>
          <p:cNvPr id="15" name="Imagem 1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2429" y="2857496"/>
            <a:ext cx="3000396" cy="735562"/>
          </a:xfrm>
          <a:prstGeom prst="rect">
            <a:avLst/>
          </a:prstGeom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360463" y="3071810"/>
            <a:ext cx="2835196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1854728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3646479" y="857232"/>
            <a:ext cx="30003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chemeClr val="bg1"/>
                </a:solidFill>
                <a:latin typeface="Antenna Medium" pitchFamily="50" charset="0"/>
              </a:rPr>
              <a:t>Sumário</a:t>
            </a:r>
            <a:endParaRPr lang="pt-BR" sz="2000" b="1" dirty="0">
              <a:solidFill>
                <a:schemeClr val="bg1"/>
              </a:solidFill>
              <a:latin typeface="Antenna Medium" pitchFamily="50" charset="0"/>
            </a:endParaRPr>
          </a:p>
        </p:txBody>
      </p:sp>
      <p:pic>
        <p:nvPicPr>
          <p:cNvPr id="5" name="Imagem 4" descr="pagina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1953"/>
            <a:ext cx="9867867" cy="6869953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574645" y="1071546"/>
            <a:ext cx="864399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0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DECRETO Nº 46.622/19</a:t>
            </a:r>
          </a:p>
          <a:p>
            <a:pPr algn="ctr"/>
            <a:r>
              <a:rPr lang="pt-BR" sz="20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OUVIDORIA</a:t>
            </a:r>
          </a:p>
        </p:txBody>
      </p:sp>
      <p:sp>
        <p:nvSpPr>
          <p:cNvPr id="7" name="Retângulo 6"/>
          <p:cNvSpPr/>
          <p:nvPr/>
        </p:nvSpPr>
        <p:spPr>
          <a:xfrm>
            <a:off x="3217851" y="1785926"/>
            <a:ext cx="650399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Institui a Rede de Ouvidorias e Transparência do Poder Executivo do Estado do Rio de Janeiro, com as seguintes atribuições:</a:t>
            </a:r>
          </a:p>
          <a:p>
            <a:endParaRPr lang="pt-BR" sz="20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503207" y="2786058"/>
            <a:ext cx="821537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dirty="0" smtClean="0"/>
              <a:t>I - 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coordenar e articular as atividades de ouvidoria e transparência;</a:t>
            </a:r>
          </a:p>
          <a:p>
            <a:pPr algn="just"/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II - propor e coordenar ações com vistas a:</a:t>
            </a:r>
          </a:p>
          <a:p>
            <a:pPr algn="just"/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a) </a:t>
            </a:r>
            <a:r>
              <a:rPr lang="pt-BR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fomentar o controle social 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dos usuários sobre a prestação de serviços públicos; e </a:t>
            </a:r>
          </a:p>
          <a:p>
            <a:pPr algn="just"/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b) </a:t>
            </a:r>
            <a:r>
              <a:rPr lang="pt-BR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facilitar o acesso do usuário 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de serviços públicos aos instrumentos de </a:t>
            </a:r>
            <a:r>
              <a:rPr lang="pt-BR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participação na gestão </a:t>
            </a:r>
            <a:r>
              <a:rPr lang="pt-BR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</a:t>
            </a:r>
            <a:r>
              <a:rPr lang="pt-BR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na defesa de seus direitos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; </a:t>
            </a:r>
          </a:p>
          <a:p>
            <a:pPr algn="just"/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III - zelar pela </a:t>
            </a:r>
            <a:r>
              <a:rPr lang="pt-BR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interlocução efetiva entre o usuário de serviços públicos</a:t>
            </a:r>
            <a:r>
              <a:rPr lang="pt-BR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e </a:t>
            </a:r>
            <a:r>
              <a:rPr lang="pt-BR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os órgãos 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e </a:t>
            </a:r>
            <a:r>
              <a:rPr lang="pt-BR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entidades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da administração pública estadual responsáveis por esses serviços; e</a:t>
            </a:r>
          </a:p>
          <a:p>
            <a:pPr algn="just"/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IV - implementar a </a:t>
            </a:r>
            <a:r>
              <a:rPr lang="pt-BR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Carta de Serviços ao Usuário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de que trata o art. 7° da Lei Federal n° 13.460/17 e o art. 13 da Lei Estadual n° 6.052, de 23 de setembro de 2011. </a:t>
            </a:r>
            <a:endParaRPr lang="pt-BR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3" descr="C:\CGE\OGE\IMAGENS\Rede de Ouvidorias e Transparênci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8894" y="1071546"/>
            <a:ext cx="2928958" cy="1224823"/>
          </a:xfrm>
          <a:prstGeom prst="rect">
            <a:avLst/>
          </a:prstGeom>
          <a:noFill/>
        </p:spPr>
      </p:pic>
      <p:pic>
        <p:nvPicPr>
          <p:cNvPr id="11" name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647139" y="5643578"/>
            <a:ext cx="1074711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Retângulo 11"/>
          <p:cNvSpPr/>
          <p:nvPr/>
        </p:nvSpPr>
        <p:spPr>
          <a:xfrm>
            <a:off x="4718049" y="6143644"/>
            <a:ext cx="39476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/>
              <a:t>      Sistema informatizado de Ouvidorias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962625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3646479" y="857232"/>
            <a:ext cx="30003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chemeClr val="bg1"/>
                </a:solidFill>
                <a:latin typeface="Antenna Medium" pitchFamily="50" charset="0"/>
              </a:rPr>
              <a:t>Sumário</a:t>
            </a:r>
            <a:endParaRPr lang="pt-BR" sz="2000" b="1" dirty="0">
              <a:solidFill>
                <a:schemeClr val="bg1"/>
              </a:solidFill>
              <a:latin typeface="Antenna Medium" pitchFamily="50" charset="0"/>
            </a:endParaRPr>
          </a:p>
        </p:txBody>
      </p:sp>
      <p:pic>
        <p:nvPicPr>
          <p:cNvPr id="5" name="Imagem 4" descr="pagina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1953"/>
            <a:ext cx="9721850" cy="6869953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646083" y="2143116"/>
            <a:ext cx="828680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3200" dirty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A participação cidadã e o controle social são questões fundamentais ao estabelecimento do Estado Democrático de Direito, garantidos na Constituição Federal de 1988 </a:t>
            </a:r>
            <a:r>
              <a:rPr lang="pt-BR" sz="3200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.</a:t>
            </a:r>
            <a:endParaRPr lang="pt-BR" sz="3200" dirty="0">
              <a:solidFill>
                <a:schemeClr val="accent1">
                  <a:lumMod val="50000"/>
                </a:schemeClr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62625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3646479" y="857232"/>
            <a:ext cx="30003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chemeClr val="bg1"/>
                </a:solidFill>
                <a:latin typeface="Antenna Medium" pitchFamily="50" charset="0"/>
              </a:rPr>
              <a:t>Sumário</a:t>
            </a:r>
            <a:endParaRPr lang="pt-BR" sz="2000" b="1" dirty="0">
              <a:solidFill>
                <a:schemeClr val="bg1"/>
              </a:solidFill>
              <a:latin typeface="Antenna Medium" pitchFamily="50" charset="0"/>
            </a:endParaRPr>
          </a:p>
        </p:txBody>
      </p:sp>
      <p:pic>
        <p:nvPicPr>
          <p:cNvPr id="5" name="Imagem 4" descr="pagina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977"/>
            <a:ext cx="9721850" cy="6869953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788959" y="2857496"/>
            <a:ext cx="82868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t-BR" sz="2400" dirty="0">
              <a:solidFill>
                <a:schemeClr val="accent1">
                  <a:lumMod val="50000"/>
                </a:schemeClr>
              </a:solidFill>
              <a:latin typeface="Georgia" pitchFamily="18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1963" y="1484313"/>
            <a:ext cx="8266112" cy="4373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962625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ítulo 1"/>
          <p:cNvSpPr>
            <a:spLocks noGrp="1"/>
          </p:cNvSpPr>
          <p:nvPr>
            <p:ph type="title"/>
          </p:nvPr>
        </p:nvSpPr>
        <p:spPr>
          <a:xfrm>
            <a:off x="486093" y="857232"/>
            <a:ext cx="8749665" cy="560406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pt-BR" b="1" dirty="0" smtClean="0">
                <a:latin typeface="Arial" pitchFamily="34" charset="0"/>
                <a:cs typeface="Arial" pitchFamily="34" charset="0"/>
              </a:rPr>
              <a:t>        </a:t>
            </a:r>
            <a:r>
              <a:rPr lang="pt-BR" sz="3600" b="1" dirty="0" smtClean="0">
                <a:latin typeface="Arial" pitchFamily="34" charset="0"/>
                <a:cs typeface="Arial" pitchFamily="34" charset="0"/>
              </a:rPr>
              <a:t>Fale com a OGE-RJ</a:t>
            </a:r>
          </a:p>
        </p:txBody>
      </p:sp>
      <p:pic>
        <p:nvPicPr>
          <p:cNvPr id="35843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97908" y="1690689"/>
            <a:ext cx="2524980" cy="1849437"/>
          </a:xfrm>
        </p:spPr>
      </p:pic>
      <p:sp>
        <p:nvSpPr>
          <p:cNvPr id="35844" name="Retângulo 4"/>
          <p:cNvSpPr>
            <a:spLocks noChangeArrowheads="1"/>
          </p:cNvSpPr>
          <p:nvPr/>
        </p:nvSpPr>
        <p:spPr bwMode="auto">
          <a:xfrm>
            <a:off x="266676" y="4005264"/>
            <a:ext cx="9455174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t-BR" sz="1800">
                <a:solidFill>
                  <a:srgbClr val="000080"/>
                </a:solidFill>
                <a:latin typeface="Roboto"/>
              </a:rPr>
              <a:t>Contatos                         Telefone                               E-mail</a:t>
            </a:r>
            <a:endParaRPr lang="pt-BR" sz="1800" b="0">
              <a:solidFill>
                <a:srgbClr val="333333"/>
              </a:solidFill>
              <a:latin typeface="Roboto"/>
            </a:endParaRPr>
          </a:p>
          <a:p>
            <a:r>
              <a:rPr lang="pt-BR" sz="1800">
                <a:solidFill>
                  <a:srgbClr val="000080"/>
                </a:solidFill>
                <a:latin typeface="Roboto"/>
              </a:rPr>
              <a:t>Ouvidoria                  </a:t>
            </a:r>
            <a:r>
              <a:rPr lang="pt-BR" sz="1800" b="0">
                <a:solidFill>
                  <a:srgbClr val="000000"/>
                </a:solidFill>
                <a:latin typeface="Roboto"/>
              </a:rPr>
              <a:t>(21) 2333-1828                ouvidoria@cge.rj.gov.br</a:t>
            </a:r>
            <a:endParaRPr lang="pt-BR" sz="1800" b="0">
              <a:solidFill>
                <a:srgbClr val="333333"/>
              </a:solidFill>
              <a:latin typeface="Roboto"/>
            </a:endParaRPr>
          </a:p>
          <a:p>
            <a:r>
              <a:rPr lang="pt-BR" sz="1800">
                <a:solidFill>
                  <a:srgbClr val="000080"/>
                </a:solidFill>
                <a:latin typeface="Roboto"/>
              </a:rPr>
              <a:t>Transparência          </a:t>
            </a:r>
            <a:r>
              <a:rPr lang="pt-BR" sz="1800" b="0">
                <a:solidFill>
                  <a:srgbClr val="000000"/>
                </a:solidFill>
                <a:latin typeface="Roboto"/>
              </a:rPr>
              <a:t>(21) 2333-1798                 esic.ouvidoria@cge.rj.gov.br</a:t>
            </a:r>
            <a:endParaRPr lang="pt-BR" sz="1800" b="0">
              <a:solidFill>
                <a:srgbClr val="333333"/>
              </a:solidFill>
              <a:latin typeface="Roboto"/>
            </a:endParaRPr>
          </a:p>
          <a:p>
            <a:r>
              <a:rPr lang="pt-BR" sz="1800" b="0">
                <a:solidFill>
                  <a:srgbClr val="333333"/>
                </a:solidFill>
                <a:latin typeface="Roboto"/>
              </a:rPr>
              <a:t> </a:t>
            </a:r>
          </a:p>
          <a:p>
            <a:pPr algn="just"/>
            <a:r>
              <a:rPr lang="pt-BR" sz="1800">
                <a:solidFill>
                  <a:srgbClr val="000080"/>
                </a:solidFill>
                <a:latin typeface="Roboto"/>
              </a:rPr>
              <a:t>Horário de Funcionamento</a:t>
            </a:r>
            <a:endParaRPr lang="pt-BR" sz="1800" b="0">
              <a:solidFill>
                <a:srgbClr val="333333"/>
              </a:solidFill>
              <a:latin typeface="Roboto"/>
            </a:endParaRPr>
          </a:p>
          <a:p>
            <a:pPr algn="just"/>
            <a:r>
              <a:rPr lang="pt-BR" b="0">
                <a:solidFill>
                  <a:srgbClr val="000000"/>
                </a:solidFill>
                <a:latin typeface="Roboto"/>
              </a:rPr>
              <a:t>De segunda à sexta-feira, das 10h às 16h.</a:t>
            </a:r>
            <a:endParaRPr lang="pt-BR" b="0">
              <a:solidFill>
                <a:srgbClr val="333333"/>
              </a:solidFill>
              <a:latin typeface="Roboto"/>
            </a:endParaRPr>
          </a:p>
          <a:p>
            <a:r>
              <a:rPr lang="pt-BR" b="0">
                <a:solidFill>
                  <a:srgbClr val="333333"/>
                </a:solidFill>
                <a:latin typeface="Roboto"/>
              </a:rPr>
              <a:t>(</a:t>
            </a:r>
            <a:r>
              <a:rPr lang="pt-BR" b="0">
                <a:solidFill>
                  <a:srgbClr val="000000"/>
                </a:solidFill>
                <a:latin typeface="Roboto"/>
              </a:rPr>
              <a:t>Em virtude da decretação das medidas de prevenção de contágio da COVID 19)</a:t>
            </a:r>
            <a:endParaRPr lang="pt-BR" b="0">
              <a:solidFill>
                <a:srgbClr val="333333"/>
              </a:solidFill>
              <a:latin typeface="Roboto"/>
            </a:endParaRPr>
          </a:p>
          <a:p>
            <a:pPr algn="just"/>
            <a:r>
              <a:rPr lang="pt-BR">
                <a:solidFill>
                  <a:srgbClr val="000080"/>
                </a:solidFill>
                <a:latin typeface="Roboto"/>
              </a:rPr>
              <a:t>Endereço:</a:t>
            </a:r>
            <a:r>
              <a:rPr lang="pt-BR" b="0">
                <a:solidFill>
                  <a:srgbClr val="000000"/>
                </a:solidFill>
                <a:latin typeface="Roboto"/>
              </a:rPr>
              <a:t> Avenida Erasmo Braga, nº 118 – 12º  andar – Setor Ouvidoria e Transparência Geral do Estado (Sala 1203) – Centro – Rio de Janeiro/RJ – CEP 20020-000.</a:t>
            </a:r>
            <a:endParaRPr lang="pt-BR" b="0">
              <a:solidFill>
                <a:srgbClr val="333333"/>
              </a:solidFill>
              <a:latin typeface="Roboto"/>
            </a:endParaRPr>
          </a:p>
        </p:txBody>
      </p:sp>
      <p:pic>
        <p:nvPicPr>
          <p:cNvPr id="35845" name="Picture 2" descr="http://www.cge.rj.gov.br/wp-content/uploads/2020/06/Disque-Rio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65111" y="1690689"/>
            <a:ext cx="2067581" cy="184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6" name="Picture 4" descr="http://www.cge.rj.gov.br/wp-content/uploads/2020/06/3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58873" y="1670051"/>
            <a:ext cx="2494600" cy="176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magem 6" descr="Prancheta 1 cópia 4 sem marca.png"/>
          <p:cNvPicPr>
            <a:picLocks noChangeAspect="1"/>
          </p:cNvPicPr>
          <p:nvPr/>
        </p:nvPicPr>
        <p:blipFill>
          <a:blip r:embed="rId5"/>
          <a:srcRect b="82292"/>
          <a:stretch>
            <a:fillRect/>
          </a:stretch>
        </p:blipFill>
        <p:spPr>
          <a:xfrm>
            <a:off x="0" y="0"/>
            <a:ext cx="9721850" cy="1218342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3646479" y="857232"/>
            <a:ext cx="30003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chemeClr val="bg1"/>
                </a:solidFill>
                <a:latin typeface="Antenna Medium" pitchFamily="50" charset="0"/>
              </a:rPr>
              <a:t>Sumário</a:t>
            </a:r>
            <a:endParaRPr lang="pt-BR" sz="2000" b="1" dirty="0">
              <a:solidFill>
                <a:schemeClr val="bg1"/>
              </a:solidFill>
              <a:latin typeface="Antenna Medium" pitchFamily="50" charset="0"/>
            </a:endParaRPr>
          </a:p>
        </p:txBody>
      </p:sp>
      <p:pic>
        <p:nvPicPr>
          <p:cNvPr id="23" name="Imagem 22" descr="Prancheta 1 cópia 4 sem marca.png"/>
          <p:cNvPicPr>
            <a:picLocks noChangeAspect="1"/>
          </p:cNvPicPr>
          <p:nvPr/>
        </p:nvPicPr>
        <p:blipFill>
          <a:blip r:embed="rId2"/>
          <a:srcRect b="82292"/>
          <a:stretch>
            <a:fillRect/>
          </a:stretch>
        </p:blipFill>
        <p:spPr>
          <a:xfrm>
            <a:off x="0" y="-15115"/>
            <a:ext cx="9721850" cy="1218342"/>
          </a:xfrm>
          <a:prstGeom prst="rect">
            <a:avLst/>
          </a:prstGeom>
        </p:spPr>
      </p:pic>
      <p:pic>
        <p:nvPicPr>
          <p:cNvPr id="24" name="Imagem 23" descr="LOGOOO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9355" y="4071942"/>
            <a:ext cx="2463022" cy="2582963"/>
          </a:xfrm>
          <a:prstGeom prst="rect">
            <a:avLst/>
          </a:prstGeom>
        </p:spPr>
      </p:pic>
      <p:sp>
        <p:nvSpPr>
          <p:cNvPr id="25" name="CaixaDeTexto 24"/>
          <p:cNvSpPr txBox="1"/>
          <p:nvPr/>
        </p:nvSpPr>
        <p:spPr>
          <a:xfrm>
            <a:off x="2932099" y="2000240"/>
            <a:ext cx="38576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Obrigada!</a:t>
            </a:r>
            <a:endParaRPr lang="pt-BR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3146413" y="2928934"/>
            <a:ext cx="3714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Rosangela Dias Marinho</a:t>
            </a:r>
          </a:p>
          <a:p>
            <a:pPr algn="ctr"/>
            <a:r>
              <a:rPr lang="pt-BR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Ouvidora-Geral do Estado</a:t>
            </a:r>
            <a:endParaRPr lang="pt-BR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3646479" y="857232"/>
            <a:ext cx="30003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chemeClr val="bg1"/>
                </a:solidFill>
                <a:latin typeface="Antenna Medium" pitchFamily="50" charset="0"/>
              </a:rPr>
              <a:t>Sumário</a:t>
            </a:r>
            <a:endParaRPr lang="pt-BR" sz="2000" b="1" dirty="0">
              <a:solidFill>
                <a:schemeClr val="bg1"/>
              </a:solidFill>
              <a:latin typeface="Antenna Medium" pitchFamily="50" charset="0"/>
            </a:endParaRPr>
          </a:p>
        </p:txBody>
      </p:sp>
      <p:pic>
        <p:nvPicPr>
          <p:cNvPr id="5" name="Imagem 4" descr="pagina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877"/>
            <a:ext cx="9721850" cy="6869953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250041" y="1939000"/>
            <a:ext cx="9468684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pt-BR" sz="28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CONSTITUIÇÃO CIDADÃ</a:t>
            </a:r>
          </a:p>
          <a:p>
            <a:pPr algn="just">
              <a:spcBef>
                <a:spcPct val="50000"/>
              </a:spcBef>
              <a:defRPr/>
            </a:pPr>
            <a:r>
              <a:rPr lang="pt-BR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Constituição </a:t>
            </a:r>
            <a:r>
              <a:rPr lang="pt-BR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Federal de </a:t>
            </a:r>
            <a:r>
              <a:rPr lang="pt-BR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1988 inova </a:t>
            </a:r>
            <a:r>
              <a:rPr lang="pt-BR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relação do estado com a </a:t>
            </a:r>
            <a:r>
              <a:rPr lang="pt-BR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sociedade. </a:t>
            </a:r>
          </a:p>
          <a:p>
            <a:pPr algn="just">
              <a:spcBef>
                <a:spcPct val="50000"/>
              </a:spcBef>
              <a:defRPr/>
            </a:pPr>
            <a:endParaRPr lang="pt-BR" sz="14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i="1" dirty="0" smtClean="0">
                <a:solidFill>
                  <a:schemeClr val="tx2">
                    <a:lumMod val="50000"/>
                  </a:schemeClr>
                </a:solidFill>
              </a:rPr>
              <a:t>Art</a:t>
            </a:r>
            <a:r>
              <a:rPr lang="pt-BR" i="1" dirty="0">
                <a:solidFill>
                  <a:schemeClr val="tx2">
                    <a:lumMod val="50000"/>
                  </a:schemeClr>
                </a:solidFill>
              </a:rPr>
              <a:t>. 1º A República Federativa do Brasil, formada pela união indissolúvel dos Estados e Municípios e do Distrito Federal, constitui-se em </a:t>
            </a:r>
            <a:r>
              <a:rPr lang="pt-BR" b="1" i="1" dirty="0">
                <a:solidFill>
                  <a:schemeClr val="tx2">
                    <a:lumMod val="50000"/>
                  </a:schemeClr>
                </a:solidFill>
              </a:rPr>
              <a:t>Estado Democrático </a:t>
            </a:r>
            <a:r>
              <a:rPr lang="pt-BR" i="1" dirty="0">
                <a:solidFill>
                  <a:schemeClr val="tx2">
                    <a:lumMod val="50000"/>
                  </a:schemeClr>
                </a:solidFill>
              </a:rPr>
              <a:t>de Direito e tem como </a:t>
            </a:r>
            <a:r>
              <a:rPr lang="pt-BR" b="1" i="1" dirty="0">
                <a:solidFill>
                  <a:schemeClr val="tx2">
                    <a:lumMod val="50000"/>
                  </a:schemeClr>
                </a:solidFill>
              </a:rPr>
              <a:t>fundamentos</a:t>
            </a:r>
            <a:r>
              <a:rPr lang="pt-BR" i="1" dirty="0" smtClean="0">
                <a:solidFill>
                  <a:schemeClr val="tx2">
                    <a:lumMod val="50000"/>
                  </a:schemeClr>
                </a:solidFill>
              </a:rPr>
              <a:t>:</a:t>
            </a:r>
          </a:p>
          <a:p>
            <a:pPr algn="just"/>
            <a:r>
              <a:rPr lang="pt-BR" i="1" dirty="0" smtClean="0">
                <a:solidFill>
                  <a:schemeClr val="tx2">
                    <a:lumMod val="50000"/>
                  </a:schemeClr>
                </a:solidFill>
              </a:rPr>
              <a:t>(...)</a:t>
            </a:r>
            <a:endParaRPr lang="pt-BR" i="1" dirty="0">
              <a:solidFill>
                <a:schemeClr val="tx2">
                  <a:lumMod val="50000"/>
                </a:schemeClr>
              </a:solidFill>
            </a:endParaRPr>
          </a:p>
          <a:p>
            <a:pPr algn="just"/>
            <a:r>
              <a:rPr lang="pt-BR" b="1" i="1" dirty="0" smtClean="0">
                <a:solidFill>
                  <a:schemeClr val="tx2">
                    <a:lumMod val="50000"/>
                  </a:schemeClr>
                </a:solidFill>
              </a:rPr>
              <a:t>II </a:t>
            </a:r>
            <a:r>
              <a:rPr lang="pt-BR" b="1" i="1" dirty="0">
                <a:solidFill>
                  <a:schemeClr val="tx2">
                    <a:lumMod val="50000"/>
                  </a:schemeClr>
                </a:solidFill>
              </a:rPr>
              <a:t>- </a:t>
            </a:r>
            <a:r>
              <a:rPr lang="pt-BR" sz="2800" b="1" i="1" dirty="0">
                <a:solidFill>
                  <a:schemeClr val="tx2">
                    <a:lumMod val="50000"/>
                  </a:schemeClr>
                </a:solidFill>
              </a:rPr>
              <a:t>a cidadania</a:t>
            </a:r>
            <a:r>
              <a:rPr lang="pt-BR" i="1" dirty="0" smtClean="0">
                <a:solidFill>
                  <a:schemeClr val="tx2">
                    <a:lumMod val="50000"/>
                  </a:schemeClr>
                </a:solidFill>
              </a:rPr>
              <a:t>;</a:t>
            </a:r>
          </a:p>
          <a:p>
            <a:pPr algn="just"/>
            <a:endParaRPr lang="pt-BR" i="1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just"/>
            <a:endParaRPr lang="pt-BR" i="1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r>
              <a:rPr lang="pt-BR" sz="28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Estimula o controle social e a participação cidadã.</a:t>
            </a:r>
          </a:p>
          <a:p>
            <a:endParaRPr lang="pt-BR" sz="2400" dirty="0"/>
          </a:p>
          <a:p>
            <a:pPr algn="just">
              <a:spcBef>
                <a:spcPct val="50000"/>
              </a:spcBef>
              <a:defRPr/>
            </a:pPr>
            <a:endParaRPr lang="pt-BR" sz="2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041" y="1022751"/>
            <a:ext cx="1571636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4279286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3646479" y="857232"/>
            <a:ext cx="30003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chemeClr val="bg1"/>
                </a:solidFill>
                <a:latin typeface="Antenna Medium" pitchFamily="50" charset="0"/>
              </a:rPr>
              <a:t>Sumário</a:t>
            </a:r>
            <a:endParaRPr lang="pt-BR" sz="2000" b="1" dirty="0">
              <a:solidFill>
                <a:schemeClr val="bg1"/>
              </a:solidFill>
              <a:latin typeface="Antenna Medium" pitchFamily="50" charset="0"/>
            </a:endParaRPr>
          </a:p>
        </p:txBody>
      </p:sp>
      <p:pic>
        <p:nvPicPr>
          <p:cNvPr id="5" name="Imagem 4" descr="pagina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6751"/>
            <a:ext cx="9721850" cy="6869953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432239" y="813875"/>
            <a:ext cx="8929185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pt-BR" sz="28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EMENDA CONSTITUCIONAL Nº </a:t>
            </a:r>
            <a:r>
              <a:rPr lang="pt-BR" sz="28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19/98</a:t>
            </a:r>
            <a:endParaRPr lang="pt-BR" sz="2800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50000"/>
              </a:spcBef>
              <a:defRPr/>
            </a:pPr>
            <a:endParaRPr lang="pt-BR" sz="28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432240" y="1300699"/>
            <a:ext cx="9109397" cy="5324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2000" i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</a:t>
            </a:r>
            <a:r>
              <a:rPr lang="pt-BR" sz="2000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37. A administração pública direta e indireta de qualquer dos Poderes da União, dos Estados, do Distrito Federal e dos Municípios obedecerá aos princípios de legalidade, impessoalidade, moralidade, publicidade e eficiência e, também, ao seguinte:   </a:t>
            </a:r>
            <a:endParaRPr lang="pt-BR" sz="2000" i="1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sz="2000" i="1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2000" i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(...)</a:t>
            </a:r>
            <a:endParaRPr kumimoji="0" lang="pt-BR" sz="2000" b="0" i="1" u="none" strike="noStrike" cap="none" normalizeH="0" baseline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  <a:hlinkClick r:id="rId4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pt-BR" sz="2000" b="0" i="1" u="sng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  <a:hlinkClick r:id="rId4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2000" b="0" i="1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§ 3º</a:t>
            </a:r>
            <a:r>
              <a:rPr kumimoji="0" lang="pt-BR" sz="2000" b="0" i="1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A lei disciplinará as formas de </a:t>
            </a:r>
            <a:r>
              <a:rPr kumimoji="0" lang="pt-BR" sz="20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participação do usuário </a:t>
            </a:r>
            <a:r>
              <a:rPr kumimoji="0" lang="pt-BR" sz="2000" b="0" i="1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 administração pública direta e indireta, regulando especialmente: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000" b="0" i="1" u="none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2000" b="0" i="1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 - as </a:t>
            </a:r>
            <a:r>
              <a:rPr kumimoji="0" lang="pt-BR" sz="2000" b="1" i="1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reclamações relativas à prestação dos serviços públicos em geral</a:t>
            </a:r>
            <a:r>
              <a:rPr kumimoji="0" lang="pt-BR" sz="2000" b="0" i="1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asseguradas a manutenção de serviços de atendimento ao usuário e a avaliação periódica, externa e interna, da qualidade dos serviços;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2000" b="0" i="1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II - o </a:t>
            </a:r>
            <a:r>
              <a:rPr kumimoji="0" lang="pt-BR" sz="2000" b="1" i="1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acesso dos usuários </a:t>
            </a:r>
            <a:r>
              <a:rPr kumimoji="0" lang="pt-BR" sz="2000" b="0" i="1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 registros administrativos e </a:t>
            </a:r>
            <a:r>
              <a:rPr kumimoji="0" lang="pt-BR" sz="2000" b="1" i="1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 informações sobre atos de governo</a:t>
            </a:r>
            <a:r>
              <a:rPr kumimoji="0" lang="pt-BR" sz="2000" b="0" i="1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observado o disposto no art. 5º, X e XXXIII;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2000" b="0" i="1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III - a disciplina da representação contra o exercício negligente ou abusivo de cargo, emprego ou função na administração pública.</a:t>
            </a:r>
            <a:endParaRPr kumimoji="0" lang="pt-BR" sz="2000" b="0" i="1" u="none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15584" y="2409660"/>
            <a:ext cx="2062582" cy="109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0239085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3646479" y="857232"/>
            <a:ext cx="30003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chemeClr val="bg1"/>
                </a:solidFill>
                <a:latin typeface="Antenna Medium" pitchFamily="50" charset="0"/>
              </a:rPr>
              <a:t>Sumário</a:t>
            </a:r>
            <a:endParaRPr lang="pt-BR" sz="2000" b="1" dirty="0">
              <a:solidFill>
                <a:schemeClr val="bg1"/>
              </a:solidFill>
              <a:latin typeface="Antenna Medium" pitchFamily="50" charset="0"/>
            </a:endParaRPr>
          </a:p>
        </p:txBody>
      </p:sp>
      <p:pic>
        <p:nvPicPr>
          <p:cNvPr id="5" name="Imagem 4" descr="pagina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1953"/>
            <a:ext cx="9721850" cy="6869953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1146149" y="1000108"/>
            <a:ext cx="72722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 NOVO SERVIÇO PÚBLICO E AS OUVIDORIAS</a:t>
            </a:r>
          </a:p>
        </p:txBody>
      </p:sp>
      <p:sp>
        <p:nvSpPr>
          <p:cNvPr id="7" name="Retângulo 6"/>
          <p:cNvSpPr/>
          <p:nvPr/>
        </p:nvSpPr>
        <p:spPr>
          <a:xfrm>
            <a:off x="788959" y="1714489"/>
            <a:ext cx="871543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 serviço público deve se estruturar a partir das teorias da </a:t>
            </a:r>
            <a:r>
              <a:rPr lang="pt-BR" sz="20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democracia </a:t>
            </a:r>
            <a:r>
              <a:rPr lang="pt-BR" sz="2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e </a:t>
            </a:r>
            <a:r>
              <a:rPr lang="pt-BR" sz="20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cidadania</a:t>
            </a:r>
            <a:r>
              <a:rPr lang="pt-BR" sz="2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dos modelos de </a:t>
            </a:r>
            <a:r>
              <a:rPr lang="pt-BR" sz="20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comunidade</a:t>
            </a:r>
            <a:r>
              <a:rPr lang="pt-BR" sz="2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e </a:t>
            </a:r>
            <a:r>
              <a:rPr lang="pt-BR" sz="20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sociedade civil </a:t>
            </a:r>
            <a:r>
              <a:rPr lang="pt-BR" sz="2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e do </a:t>
            </a:r>
            <a:r>
              <a:rPr lang="pt-BR" sz="20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humanismo organizacional</a:t>
            </a:r>
            <a:r>
              <a:rPr lang="pt-BR" sz="2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endParaRPr lang="pt-BR" sz="20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Wingdings"/>
              <a:buChar char="Ø"/>
            </a:pPr>
            <a:r>
              <a:rPr lang="pt-BR" sz="20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TEORIA DEMOCRÁTICA </a:t>
            </a:r>
            <a:r>
              <a:rPr lang="pt-BR" sz="2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- o cidadão engajado na governança pública.</a:t>
            </a:r>
          </a:p>
          <a:p>
            <a:pPr algn="just"/>
            <a:r>
              <a:rPr lang="pt-BR" sz="2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Ter o  olhar além do próprio interesse e de se envolver com questões de interesse público; considerar perspectivas de longo prazo; ter possibilidades de construir um sentimento de pertencimento e um vínculo moral com a comunidade em que vive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algn="just"/>
            <a:endParaRPr lang="pt-BR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endParaRPr lang="pt-BR" dirty="0" smtClean="0"/>
          </a:p>
          <a:p>
            <a:pPr algn="just"/>
            <a:endParaRPr lang="pt-BR" dirty="0"/>
          </a:p>
        </p:txBody>
      </p:sp>
      <p:sp>
        <p:nvSpPr>
          <p:cNvPr id="8" name="Retângulo 7"/>
          <p:cNvSpPr/>
          <p:nvPr/>
        </p:nvSpPr>
        <p:spPr>
          <a:xfrm>
            <a:off x="860397" y="4643446"/>
            <a:ext cx="84296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Cidadãos atuando em associações exercitam seus interesses pessoais no contexto das preocupações da comunidade.</a:t>
            </a:r>
            <a:endParaRPr lang="pt-BR" sz="20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61123" y="5072074"/>
            <a:ext cx="28575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1931964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3646479" y="857232"/>
            <a:ext cx="30003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chemeClr val="bg1"/>
                </a:solidFill>
                <a:latin typeface="Antenna Medium" pitchFamily="50" charset="0"/>
              </a:rPr>
              <a:t>Sumário</a:t>
            </a:r>
            <a:endParaRPr lang="pt-BR" sz="2000" b="1" dirty="0">
              <a:solidFill>
                <a:schemeClr val="bg1"/>
              </a:solidFill>
              <a:latin typeface="Antenna Medium" pitchFamily="50" charset="0"/>
            </a:endParaRPr>
          </a:p>
        </p:txBody>
      </p:sp>
      <p:pic>
        <p:nvPicPr>
          <p:cNvPr id="5" name="Imagem 4" descr="pagina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4290"/>
            <a:ext cx="9721850" cy="6869953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860397" y="2143116"/>
            <a:ext cx="806489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pt-BR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diálogo e a possiblidade de intercâmbio entre o cidadão e o órgão público devem ter caráter permanente e constante, a </a:t>
            </a:r>
            <a:r>
              <a:rPr lang="pt-BR" sz="20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OUVIDORIA</a:t>
            </a:r>
            <a:r>
              <a:rPr lang="pt-BR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 o mecanismo que atua mais diretamente nesse </a:t>
            </a:r>
            <a:r>
              <a:rPr lang="pt-BR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sentido.</a:t>
            </a:r>
            <a:endParaRPr lang="pt-BR" sz="20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1260525" y="1281341"/>
            <a:ext cx="7200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 NOVO SERVIÇO PÚBLICO E AS OUVIDORIAS</a:t>
            </a:r>
          </a:p>
        </p:txBody>
      </p:sp>
      <p:sp>
        <p:nvSpPr>
          <p:cNvPr id="6" name="Retângulo 5"/>
          <p:cNvSpPr/>
          <p:nvPr/>
        </p:nvSpPr>
        <p:spPr>
          <a:xfrm>
            <a:off x="1003273" y="5500702"/>
            <a:ext cx="806489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pt-BR" sz="20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OUVIDORIA</a:t>
            </a:r>
            <a:r>
              <a:rPr lang="pt-BR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constitui um primeiro nível de participação, no qual o cidadão não inserido em espaços de participação pode se manifestar em relação aos serviços prestados pelos órgãos públicos.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3603" y="3429000"/>
            <a:ext cx="2857500" cy="195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1931964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3646479" y="857232"/>
            <a:ext cx="30003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chemeClr val="bg1"/>
                </a:solidFill>
                <a:latin typeface="Antenna Medium" pitchFamily="50" charset="0"/>
              </a:rPr>
              <a:t>Sumário</a:t>
            </a:r>
            <a:endParaRPr lang="pt-BR" sz="2000" b="1" dirty="0">
              <a:solidFill>
                <a:schemeClr val="bg1"/>
              </a:solidFill>
              <a:latin typeface="Antenna Medium" pitchFamily="50" charset="0"/>
            </a:endParaRPr>
          </a:p>
        </p:txBody>
      </p:sp>
      <p:pic>
        <p:nvPicPr>
          <p:cNvPr id="5" name="Imagem 4" descr="pagina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7684" y="0"/>
            <a:ext cx="9721850" cy="6869953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429041" y="1997923"/>
            <a:ext cx="871296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0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Lei </a:t>
            </a:r>
            <a:r>
              <a:rPr lang="pt-BR" sz="2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n. </a:t>
            </a:r>
            <a:r>
              <a:rPr lang="pt-BR" sz="20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7.989/2018 CRIA O </a:t>
            </a:r>
            <a:r>
              <a:rPr lang="pt-BR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 </a:t>
            </a:r>
            <a:r>
              <a:rPr lang="pt-BR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CONTROLE INTERNO DO PODER EXECUTIVO DO ESTADO DO RIO DE </a:t>
            </a:r>
            <a:r>
              <a:rPr lang="pt-BR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JANEIRO</a:t>
            </a:r>
          </a:p>
          <a:p>
            <a:pPr algn="just"/>
            <a:endParaRPr lang="pt-BR" sz="20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pt-BR" sz="20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Macrofunções</a:t>
            </a:r>
            <a:r>
              <a:rPr lang="pt-BR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pt-BR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são funções de controle interno </a:t>
            </a:r>
            <a:r>
              <a:rPr lang="pt-BR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 </a:t>
            </a:r>
            <a:r>
              <a:rPr lang="pt-BR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visam dar suporte ao processo de </a:t>
            </a:r>
            <a:r>
              <a:rPr lang="pt-BR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gestão.</a:t>
            </a:r>
          </a:p>
          <a:p>
            <a:pPr algn="just"/>
            <a:endParaRPr lang="pt-BR" sz="20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20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Ouvidoria</a:t>
            </a:r>
            <a:r>
              <a:rPr lang="pt-BR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tem por finalidade </a:t>
            </a:r>
            <a:r>
              <a:rPr lang="pt-BR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fomentar o controle social e a participação popular</a:t>
            </a:r>
            <a:r>
              <a:rPr lang="pt-BR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por meio do recebimento, registro e tratamento de </a:t>
            </a:r>
            <a:r>
              <a:rPr lang="pt-BR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manifestações do cidadão </a:t>
            </a:r>
            <a:r>
              <a:rPr lang="pt-BR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sobre os serviços prestados à sociedade e a adequada aplicação de recursos públicos; </a:t>
            </a:r>
          </a:p>
          <a:p>
            <a:pPr algn="just"/>
            <a:endParaRPr lang="pt-BR" sz="20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20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Transparência</a:t>
            </a:r>
            <a:r>
              <a:rPr lang="pt-BR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tem por finalidade </a:t>
            </a:r>
            <a:r>
              <a:rPr lang="pt-BR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fomentar o controle social e a participação popular</a:t>
            </a:r>
            <a:r>
              <a:rPr lang="pt-BR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por meio da definição de mecanismos que contribuam para a acessibilidade, clareza e integridade das </a:t>
            </a:r>
            <a:r>
              <a:rPr lang="pt-BR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informações disponibilizadas à sociedade</a:t>
            </a:r>
          </a:p>
          <a:p>
            <a:pPr algn="just"/>
            <a:endParaRPr lang="pt-BR" sz="20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753077" y="1022198"/>
            <a:ext cx="80648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 OUVIDORIA NO PODER EXECUTIVO DO</a:t>
            </a:r>
          </a:p>
          <a:p>
            <a:pPr algn="ctr"/>
            <a:r>
              <a:rPr lang="pt-BR" sz="2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ESTADO DO RIO DE JANEIRO</a:t>
            </a:r>
            <a:endParaRPr lang="pt-BR" sz="2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14560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3646479" y="857232"/>
            <a:ext cx="30003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chemeClr val="bg1"/>
                </a:solidFill>
                <a:latin typeface="Antenna Medium" pitchFamily="50" charset="0"/>
              </a:rPr>
              <a:t>Sumário</a:t>
            </a:r>
            <a:endParaRPr lang="pt-BR" sz="2000" b="1" dirty="0">
              <a:solidFill>
                <a:schemeClr val="bg1"/>
              </a:solidFill>
              <a:latin typeface="Antenna Medium" pitchFamily="50" charset="0"/>
            </a:endParaRPr>
          </a:p>
        </p:txBody>
      </p:sp>
      <p:pic>
        <p:nvPicPr>
          <p:cNvPr id="5" name="Imagem 4" descr="pagina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1953"/>
            <a:ext cx="9721850" cy="6869953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360331" y="1071546"/>
            <a:ext cx="9001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Controladoria Geral do Estado do Rio de Janeiro – CGE, como Órgão Central de Controle Interno </a:t>
            </a:r>
            <a:r>
              <a:rPr lang="pt-BR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OCI, com a seguinte composição:</a:t>
            </a:r>
            <a:endParaRPr lang="pt-BR" sz="20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360331" y="1785926"/>
            <a:ext cx="8640958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Auditoria Geral do </a:t>
            </a:r>
            <a:r>
              <a:rPr lang="pt-BR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Estado</a:t>
            </a:r>
          </a:p>
          <a:p>
            <a:pPr algn="ctr"/>
            <a:r>
              <a:rPr lang="pt-BR" sz="2000" dirty="0">
                <a:solidFill>
                  <a:schemeClr val="tx2">
                    <a:lumMod val="50000"/>
                  </a:schemeClr>
                </a:solidFill>
              </a:rPr>
              <a:t>Unidades de Controle Interno – </a:t>
            </a:r>
            <a:r>
              <a:rPr lang="pt-BR" sz="2000" dirty="0" smtClean="0">
                <a:solidFill>
                  <a:schemeClr val="tx2">
                    <a:lumMod val="50000"/>
                  </a:schemeClr>
                </a:solidFill>
              </a:rPr>
              <a:t>UCI</a:t>
            </a:r>
          </a:p>
          <a:p>
            <a:pPr algn="ctr"/>
            <a:endParaRPr lang="pt-BR" sz="20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r>
              <a:rPr lang="pt-BR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Corregedoria Geral do Estado</a:t>
            </a:r>
          </a:p>
          <a:p>
            <a:pPr algn="ctr"/>
            <a:r>
              <a:rPr lang="pt-BR" sz="2000" dirty="0">
                <a:solidFill>
                  <a:schemeClr val="tx2">
                    <a:lumMod val="50000"/>
                  </a:schemeClr>
                </a:solidFill>
              </a:rPr>
              <a:t>Unidades de Corregedoria Setorial – </a:t>
            </a:r>
            <a:r>
              <a:rPr lang="pt-BR" sz="2000" dirty="0" smtClean="0">
                <a:solidFill>
                  <a:schemeClr val="tx2">
                    <a:lumMod val="50000"/>
                  </a:schemeClr>
                </a:solidFill>
              </a:rPr>
              <a:t>UCS</a:t>
            </a:r>
          </a:p>
          <a:p>
            <a:pPr algn="ctr"/>
            <a:endParaRPr lang="pt-BR" sz="20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pt-BR" sz="2000" b="1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pt-BR" sz="2400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/>
            <a:r>
              <a:rPr lang="pt-BR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Unidades </a:t>
            </a:r>
            <a:r>
              <a:rPr lang="pt-BR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de Ouvidoria Setorial – </a:t>
            </a:r>
            <a:r>
              <a:rPr lang="pt-BR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UOS</a:t>
            </a:r>
          </a:p>
          <a:p>
            <a:pPr algn="ctr"/>
            <a:endParaRPr lang="pt-BR" sz="20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just"/>
            <a:r>
              <a:rPr lang="pt-BR" sz="2000" dirty="0" smtClean="0">
                <a:solidFill>
                  <a:schemeClr val="tx2">
                    <a:lumMod val="50000"/>
                  </a:schemeClr>
                </a:solidFill>
              </a:rPr>
              <a:t>Nos órgãos </a:t>
            </a:r>
            <a:r>
              <a:rPr lang="pt-BR" sz="2000" dirty="0">
                <a:solidFill>
                  <a:schemeClr val="tx2">
                    <a:lumMod val="50000"/>
                  </a:schemeClr>
                </a:solidFill>
              </a:rPr>
              <a:t>e entidades da Administração Direta e Indireta do Poder Executivo, diretamente subordinadas ao respectivo titular, tecnicamente subordinada à </a:t>
            </a:r>
            <a:r>
              <a:rPr lang="pt-BR" sz="2000" dirty="0" smtClean="0">
                <a:solidFill>
                  <a:schemeClr val="tx2">
                    <a:lumMod val="50000"/>
                  </a:schemeClr>
                </a:solidFill>
              </a:rPr>
              <a:t>OGE, </a:t>
            </a:r>
            <a:r>
              <a:rPr lang="pt-BR" sz="2000" dirty="0">
                <a:solidFill>
                  <a:schemeClr val="tx2">
                    <a:lumMod val="50000"/>
                  </a:schemeClr>
                </a:solidFill>
              </a:rPr>
              <a:t>responsáveis por fomentar o </a:t>
            </a:r>
            <a:r>
              <a:rPr lang="pt-BR" sz="2000" b="1" dirty="0">
                <a:solidFill>
                  <a:srgbClr val="C00000"/>
                </a:solidFill>
              </a:rPr>
              <a:t>controle social </a:t>
            </a:r>
            <a:r>
              <a:rPr lang="pt-BR" sz="2000" dirty="0">
                <a:solidFill>
                  <a:schemeClr val="tx2">
                    <a:lumMod val="50000"/>
                  </a:schemeClr>
                </a:solidFill>
              </a:rPr>
              <a:t>e a </a:t>
            </a:r>
            <a:r>
              <a:rPr lang="pt-BR" sz="2000" b="1" dirty="0">
                <a:solidFill>
                  <a:srgbClr val="C00000"/>
                </a:solidFill>
              </a:rPr>
              <a:t>participação </a:t>
            </a:r>
            <a:r>
              <a:rPr lang="pt-BR" sz="2000" b="1" dirty="0" smtClean="0">
                <a:solidFill>
                  <a:srgbClr val="C00000"/>
                </a:solidFill>
              </a:rPr>
              <a:t>popular</a:t>
            </a:r>
            <a:endParaRPr lang="pt-BR" sz="20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31967" y="3714752"/>
            <a:ext cx="5038725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920983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3646479" y="857232"/>
            <a:ext cx="30003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chemeClr val="bg1"/>
                </a:solidFill>
                <a:latin typeface="Antenna Medium" pitchFamily="50" charset="0"/>
              </a:rPr>
              <a:t>Sumário</a:t>
            </a:r>
            <a:endParaRPr lang="pt-BR" sz="2000" b="1" dirty="0">
              <a:solidFill>
                <a:schemeClr val="bg1"/>
              </a:solidFill>
              <a:latin typeface="Antenna Medium" pitchFamily="50" charset="0"/>
            </a:endParaRPr>
          </a:p>
        </p:txBody>
      </p:sp>
      <p:pic>
        <p:nvPicPr>
          <p:cNvPr id="5" name="Imagem 4" descr="pagina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73" y="11861"/>
            <a:ext cx="9721850" cy="6869953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6451" y="1652909"/>
            <a:ext cx="96356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Compete </a:t>
            </a:r>
            <a:r>
              <a:rPr lang="pt-BR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 OUVIDORIA E TRANSPARÊNCIA GERAL DO ESTADO</a:t>
            </a:r>
            <a:endParaRPr lang="pt-BR" sz="2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252413" y="2924944"/>
            <a:ext cx="8928992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8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pt-BR" sz="28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poiar </a:t>
            </a:r>
            <a:r>
              <a:rPr lang="pt-BR" sz="28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coordenar campanhas de fomento à cultura da </a:t>
            </a:r>
            <a:r>
              <a:rPr lang="pt-BR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transparência</a:t>
            </a:r>
            <a:r>
              <a:rPr lang="pt-BR" sz="28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de conscientização do direito fundamental de </a:t>
            </a:r>
            <a:r>
              <a:rPr lang="pt-BR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acesso à informação</a:t>
            </a:r>
            <a:r>
              <a:rPr lang="pt-BR" sz="28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o incentivo à </a:t>
            </a:r>
            <a:r>
              <a:rPr lang="pt-BR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participação popular </a:t>
            </a:r>
            <a:r>
              <a:rPr lang="pt-BR" sz="28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ao </a:t>
            </a:r>
            <a:r>
              <a:rPr lang="pt-BR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controle social </a:t>
            </a:r>
            <a:r>
              <a:rPr lang="pt-BR" sz="28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atividades e serviços oferecidos pela Administração Pública; </a:t>
            </a:r>
            <a:endParaRPr lang="pt-BR" sz="28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pt-BR" sz="20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97904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3646479" y="857232"/>
            <a:ext cx="30003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chemeClr val="bg1"/>
                </a:solidFill>
                <a:latin typeface="Antenna Medium" pitchFamily="50" charset="0"/>
              </a:rPr>
              <a:t>Sumário</a:t>
            </a:r>
            <a:endParaRPr lang="pt-BR" sz="2000" b="1" dirty="0">
              <a:solidFill>
                <a:schemeClr val="bg1"/>
              </a:solidFill>
              <a:latin typeface="Antenna Medium" pitchFamily="50" charset="0"/>
            </a:endParaRPr>
          </a:p>
        </p:txBody>
      </p:sp>
      <p:pic>
        <p:nvPicPr>
          <p:cNvPr id="5" name="Imagem 4" descr="pagina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21850" cy="6869953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503207" y="1164134"/>
            <a:ext cx="39139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TRANSPARÊNCIA</a:t>
            </a:r>
          </a:p>
        </p:txBody>
      </p:sp>
      <p:sp>
        <p:nvSpPr>
          <p:cNvPr id="8197" name="AutoShape 5" descr="Governo estabelece alterações em prazos de atendimento da LAI — Português  (Brasil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8199" name="AutoShape 7" descr="Governo estabelece alterações em prazos de atendimento da LAI — Português  (Brasil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8200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6281" y="1938607"/>
            <a:ext cx="4429156" cy="1490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etângulo 9"/>
          <p:cNvSpPr/>
          <p:nvPr/>
        </p:nvSpPr>
        <p:spPr>
          <a:xfrm>
            <a:off x="8218511" y="1857364"/>
            <a:ext cx="50006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b="1" dirty="0" smtClean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r>
              <a:rPr lang="pt-BR" sz="2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OUVIDORIA</a:t>
            </a:r>
            <a:endParaRPr lang="pt-BR" sz="2800" dirty="0">
              <a:solidFill>
                <a:srgbClr val="FFC000"/>
              </a:solidFill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1003273" y="1000108"/>
            <a:ext cx="65722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6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MARCOS LEGAIS</a:t>
            </a:r>
            <a:endParaRPr lang="pt-BR" sz="36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8202" name="Picture 10" descr="OSBrasil on Twitter: &quot;PARÁ DE MINAS (MG) | OSB busca informações sobre a lei  13.460 | Quase dois meses depois da vigência, a prefeitura já adotou as  normas exigidas? https://t.co/vZQd7T2Hhs #ServiçosPúblicos #Lei #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74843" y="4357694"/>
            <a:ext cx="4857784" cy="17145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9032698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1930</TotalTime>
  <Words>871</Words>
  <Application>Microsoft Office PowerPoint</Application>
  <PresentationFormat>Personalizar</PresentationFormat>
  <Paragraphs>112</Paragraphs>
  <Slides>16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17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        Fale com a OGE-RJ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Vanderson de Souza Nascimento</dc:creator>
  <cp:lastModifiedBy>cge</cp:lastModifiedBy>
  <cp:revision>201</cp:revision>
  <dcterms:created xsi:type="dcterms:W3CDTF">2020-10-26T16:46:50Z</dcterms:created>
  <dcterms:modified xsi:type="dcterms:W3CDTF">2021-03-18T19:19:25Z</dcterms:modified>
</cp:coreProperties>
</file>